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Raleway"/>
      <p:regular r:id="rId61"/>
      <p:bold r:id="rId62"/>
      <p:italic r:id="rId63"/>
      <p:boldItalic r:id="rId64"/>
    </p:embeddedFont>
    <p:embeddedFont>
      <p:font typeface="Raleway SemiBold"/>
      <p:regular r:id="rId65"/>
      <p:bold r:id="rId66"/>
      <p:italic r:id="rId67"/>
      <p:boldItalic r:id="rId68"/>
    </p:embeddedFont>
    <p:embeddedFont>
      <p:font typeface="Raleway ExtraBold"/>
      <p:bold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alewayExtraBold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bold.fntdata"/><Relationship Id="rId61" Type="http://schemas.openxmlformats.org/officeDocument/2006/relationships/font" Target="fonts/Raleway-regular.fntdata"/><Relationship Id="rId20" Type="http://schemas.openxmlformats.org/officeDocument/2006/relationships/slide" Target="slides/slide15.xml"/><Relationship Id="rId64" Type="http://schemas.openxmlformats.org/officeDocument/2006/relationships/font" Target="fonts/Raleway-boldItalic.fntdata"/><Relationship Id="rId63" Type="http://schemas.openxmlformats.org/officeDocument/2006/relationships/font" Target="fonts/Raleway-italic.fntdata"/><Relationship Id="rId22" Type="http://schemas.openxmlformats.org/officeDocument/2006/relationships/slide" Target="slides/slide17.xml"/><Relationship Id="rId66" Type="http://schemas.openxmlformats.org/officeDocument/2006/relationships/font" Target="fonts/RalewaySemiBold-bold.fntdata"/><Relationship Id="rId21" Type="http://schemas.openxmlformats.org/officeDocument/2006/relationships/slide" Target="slides/slide16.xml"/><Relationship Id="rId65" Type="http://schemas.openxmlformats.org/officeDocument/2006/relationships/font" Target="fonts/RalewaySemiBold-regular.fntdata"/><Relationship Id="rId24" Type="http://schemas.openxmlformats.org/officeDocument/2006/relationships/slide" Target="slides/slide19.xml"/><Relationship Id="rId68" Type="http://schemas.openxmlformats.org/officeDocument/2006/relationships/font" Target="fonts/RalewaySemi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RalewaySemiBold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Extra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6b1a359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6b1a359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6b1a359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6b1a359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6b1a3592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6b1a3592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6b1a3592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6b1a3592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6b1a3592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6b1a359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6b1a3592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6b1a3592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6bfde96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6bfde96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6b1a3592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6b1a3592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6b1a3592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6b1a3592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6b1a3592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6b1a3592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6af5901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d6af5901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6b1a3592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6b1a3592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6b1a3592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6b1a3592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6b1a3592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6b1a3592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6b1a3592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6b1a3592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6b1a3592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6b1a3592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6b1a3592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6b1a3592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6b1a3592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6b1a3592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6b1a3592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6b1a3592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6b1a3592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6b1a3592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6bfde96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d6bfde96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6af5901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6af5901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6b1a3592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6b1a3592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b1a3592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b1a3592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6b1a3592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d6b1a3592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6b1a3592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6b1a3592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6b1a3592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6b1a3592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6b1a3592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6b1a3592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6b1a3592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6b1a3592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6b1a3592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6b1a3592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6b1a3592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6b1a3592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6b1a3592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6b1a3592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6af5901c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6af5901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6bdd44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6bdd44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6bdd44ae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6bdd44ae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6bdd44ae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6bdd44ae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6b1a3592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6b1a3592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6bdd44ae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6bdd44ae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6bdd44ae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d6bdd44ae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6b1a3592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6b1a3592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d6bdd44ae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d6bdd44ae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6bdd44ae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6bdd44ae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6bdd44ae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d6bdd44ae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6af5901c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6af5901c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6bdd44ae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d6bdd44ae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6bfde96d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6bfde96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d6bdd44ae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d6bdd44ae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6bdd44ae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d6bdd44ae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d6bfde96d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d6bfde96d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6c5e4f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d6c5e4f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6af5901c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6af5901c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6af5901c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6af5901c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6b1a359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6b1a359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6b1a359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6b1a359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300">
                <a:latin typeface="Raleway"/>
                <a:ea typeface="Raleway"/>
                <a:cs typeface="Raleway"/>
                <a:sym typeface="Raleway"/>
              </a:rPr>
              <a:t>En mi máquina </a:t>
            </a:r>
            <a:r>
              <a:rPr b="1" lang="es-419" sz="4300">
                <a:latin typeface="Raleway"/>
                <a:ea typeface="Raleway"/>
                <a:cs typeface="Raleway"/>
                <a:sym typeface="Raleway"/>
              </a:rPr>
              <a:t>funciona</a:t>
            </a:r>
            <a:endParaRPr b="1" sz="4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¿Pero entonces Docker = VM?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625" y="1270325"/>
            <a:ext cx="3618735" cy="35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927" y="0"/>
            <a:ext cx="550414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Docker vs. VM’s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725" y="1290600"/>
            <a:ext cx="5960549" cy="34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solidFill>
                  <a:srgbClr val="BFBFB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Docker vs.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 VM’s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200" y="1270325"/>
            <a:ext cx="6183608" cy="35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solidFill>
                  <a:srgbClr val="BFBFB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Docker vs.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 VM’s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311700" y="1270313"/>
            <a:ext cx="35931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Una máquina virtual se compone de los siguientes elementos: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Guest OS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SemiBold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Hypervisor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SemiBold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OS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SemiBold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Kernel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53479" r="0" t="0"/>
          <a:stretch/>
        </p:blipFill>
        <p:spPr>
          <a:xfrm>
            <a:off x="4795525" y="1270325"/>
            <a:ext cx="2868274" cy="35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¿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Pero entonces 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cómo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 luce una VM?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625" y="1270325"/>
            <a:ext cx="3618735" cy="35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819"/>
              <a:buFont typeface="Arial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DEMO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Docker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es-419" sz="3320">
                <a:solidFill>
                  <a:srgbClr val="BFBFB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vs. VM’s</a:t>
            </a:r>
            <a:endParaRPr sz="3320">
              <a:solidFill>
                <a:srgbClr val="BFBFB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b="0" l="0" r="53555" t="0"/>
          <a:stretch/>
        </p:blipFill>
        <p:spPr>
          <a:xfrm>
            <a:off x="1480203" y="1259350"/>
            <a:ext cx="2889675" cy="35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/>
        </p:nvSpPr>
        <p:spPr>
          <a:xfrm>
            <a:off x="4902850" y="1270313"/>
            <a:ext cx="35931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Un contenedor para funcionar </a:t>
            </a: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necesitará</a:t>
            </a: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1143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Docker Engine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Linux kernel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600">
                <a:latin typeface="Raleway ExtraBold"/>
                <a:ea typeface="Raleway ExtraBold"/>
                <a:cs typeface="Raleway ExtraBold"/>
                <a:sym typeface="Raleway ExtraBold"/>
              </a:rPr>
              <a:t>¿QUÉ DIFERENCIAS TIENEN LOS CONTENEDORES?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20">
              <a:solidFill>
                <a:srgbClr val="BFBFB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200" y="1270325"/>
            <a:ext cx="6183608" cy="35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200" y="1270325"/>
            <a:ext cx="6183616" cy="35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2600">
                <a:latin typeface="Raleway ExtraBold"/>
                <a:ea typeface="Raleway ExtraBold"/>
                <a:cs typeface="Raleway ExtraBold"/>
                <a:sym typeface="Raleway ExtraBold"/>
              </a:rPr>
              <a:t>¿QU</a:t>
            </a:r>
            <a:r>
              <a:rPr lang="es-419" sz="2600">
                <a:latin typeface="Raleway ExtraBold"/>
                <a:ea typeface="Raleway ExtraBold"/>
                <a:cs typeface="Raleway ExtraBold"/>
                <a:sym typeface="Raleway ExtraBold"/>
              </a:rPr>
              <a:t>É</a:t>
            </a:r>
            <a:r>
              <a:rPr lang="es-419" sz="2600">
                <a:latin typeface="Raleway ExtraBold"/>
                <a:ea typeface="Raleway ExtraBold"/>
                <a:cs typeface="Raleway ExtraBold"/>
                <a:sym typeface="Raleway ExtraBold"/>
              </a:rPr>
              <a:t> DIFERENCIAS TIENEN LOS CONTENEDORES?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20">
              <a:solidFill>
                <a:srgbClr val="BFBFB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488175" y="1244925"/>
            <a:ext cx="32127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Máquinas Virtuales:</a:t>
            </a:r>
            <a:endParaRPr b="1" sz="16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Aislamiento robusto y mayor compatibilidad de sistemas operativos.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Consumen más recursos y son menos eficientes en inicio.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4963125" y="1361825"/>
            <a:ext cx="32127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Contenedores: 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Son ligeros, rápidos y optimizan los recursos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Menor aislamiento y ciertas limitaciones en compatibilidad de sistemas operativos.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284" y="0"/>
            <a:ext cx="60334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321" y="0"/>
            <a:ext cx="657135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Dockerfile</a:t>
            </a:r>
            <a:endParaRPr b="1" sz="4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¿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Qu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é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 el Dockerfile?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Un DOCKERFILE es un documento de texto con instrucciones para construir una </a:t>
            </a:r>
            <a:r>
              <a:rPr b="1" lang="es-419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imagen de Docker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525" y="1660425"/>
            <a:ext cx="2223900" cy="22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125" y="2612299"/>
            <a:ext cx="3713000" cy="133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4"/>
          <p:cNvCxnSpPr/>
          <p:nvPr/>
        </p:nvCxnSpPr>
        <p:spPr>
          <a:xfrm flipH="1" rot="-5400000">
            <a:off x="2365775" y="2205275"/>
            <a:ext cx="1130100" cy="496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1" name="Google Shape;1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525" y="140225"/>
            <a:ext cx="1874594" cy="113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4"/>
          <p:cNvCxnSpPr/>
          <p:nvPr/>
        </p:nvCxnSpPr>
        <p:spPr>
          <a:xfrm flipH="1" rot="10800000">
            <a:off x="4212775" y="358175"/>
            <a:ext cx="1383300" cy="456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93" name="Google Shape;1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6994" y="2195000"/>
            <a:ext cx="2348775" cy="18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Construyamos un </a:t>
            </a:r>
            <a:r>
              <a:rPr b="1" lang="es-419" sz="4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Dockerfile</a:t>
            </a:r>
            <a:endParaRPr b="1" sz="4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Dockerfile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04" name="Google Shape;204;p36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0" y="1065187"/>
            <a:ext cx="5462774" cy="37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000" y="2208950"/>
            <a:ext cx="1713225" cy="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997" y="2757550"/>
            <a:ext cx="3993550" cy="13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9825" y="1353225"/>
            <a:ext cx="3501625" cy="10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IMAGEN BASE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Una imagen de docker es una plantilla de solo lectura que define un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contenedor.</a:t>
            </a:r>
            <a:b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</a:b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 imagen contiene el código que se ejecutará, incluida cualquier definición para cualquier biblioteca o dependencia que el código necesite.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Dockerfile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0" y="1065187"/>
            <a:ext cx="5462774" cy="37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100" y="2134250"/>
            <a:ext cx="1424375" cy="4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/>
        </p:nvSpPr>
        <p:spPr>
          <a:xfrm>
            <a:off x="5793825" y="1270325"/>
            <a:ext cx="30384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DESCRIPCIÓN</a:t>
            </a: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DE LA IMAGEN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Una vez hayas elegido la base, el resto del archivo, es para describir la imagen configurando todo lo que tú y tu proyecto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necesite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 esta zona puedes instalar utilidades, actualizar paquetes, verificar servicios, hacer migraciones, lo que necesites.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863150" y="2689150"/>
            <a:ext cx="3851400" cy="1393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37"/>
          <p:cNvCxnSpPr>
            <a:stCxn id="219" idx="3"/>
          </p:cNvCxnSpPr>
          <p:nvPr/>
        </p:nvCxnSpPr>
        <p:spPr>
          <a:xfrm flipH="1" rot="10800000">
            <a:off x="4714550" y="1447600"/>
            <a:ext cx="531900" cy="19383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7"/>
          <p:cNvCxnSpPr/>
          <p:nvPr/>
        </p:nvCxnSpPr>
        <p:spPr>
          <a:xfrm>
            <a:off x="5246441" y="1447593"/>
            <a:ext cx="6285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Dockerfile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0" y="1065187"/>
            <a:ext cx="5462774" cy="37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600" y="2644750"/>
            <a:ext cx="1713225" cy="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100" y="2134250"/>
            <a:ext cx="1424375" cy="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425" y="1270325"/>
            <a:ext cx="3626200" cy="16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DIRECTORIO DE TRABAJO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Tu directorio de trabajo se crea usando la palabra reservada WORKDIR, esta palabra hace dos cosas. 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Primero, crea en la dirección especificada dentro del contenedor una carpeta con el nombre que se haya indicado, en este caso “app”</a:t>
            </a:r>
            <a:b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</a:b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Luego te mueve hacia ese directorio.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025" y="3183575"/>
            <a:ext cx="3595800" cy="8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Dockerfile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0" y="1065187"/>
            <a:ext cx="5462774" cy="37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100" y="2134250"/>
            <a:ext cx="1424375" cy="9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COPIAR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COPY es una palabra reservada dentro del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dockerfile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que te permite mover archivos desde el </a:t>
            </a:r>
            <a:r>
              <a:rPr lang="es-419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HOST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hacia el </a:t>
            </a:r>
            <a:r>
              <a:rPr lang="es-419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CONTENEDOR</a:t>
            </a:r>
            <a:endParaRPr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El </a:t>
            </a:r>
            <a:r>
              <a:rPr lang="es-419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host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se encuentra del lado </a:t>
            </a:r>
            <a:r>
              <a:rPr lang="es-419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izquierdo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del comando y la </a:t>
            </a:r>
            <a:r>
              <a:rPr lang="es-419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ruta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dentro del container se especifica del lado </a:t>
            </a:r>
            <a:r>
              <a:rPr lang="es-419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derecho</a:t>
            </a:r>
            <a:endParaRPr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025" y="3543375"/>
            <a:ext cx="3595800" cy="4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/>
          <p:nvPr/>
        </p:nvSpPr>
        <p:spPr>
          <a:xfrm>
            <a:off x="863150" y="3150300"/>
            <a:ext cx="2797200" cy="393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39"/>
          <p:cNvCxnSpPr/>
          <p:nvPr/>
        </p:nvCxnSpPr>
        <p:spPr>
          <a:xfrm flipH="1" rot="10800000">
            <a:off x="3660350" y="1493100"/>
            <a:ext cx="2184300" cy="1853700"/>
          </a:xfrm>
          <a:prstGeom prst="bentConnector3">
            <a:avLst>
              <a:gd fmla="val 72849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/>
          <p:nvPr/>
        </p:nvSpPr>
        <p:spPr>
          <a:xfrm>
            <a:off x="5829300" y="1326000"/>
            <a:ext cx="2928900" cy="354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Dockerfile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0" y="1065187"/>
            <a:ext cx="5462774" cy="37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100" y="2134250"/>
            <a:ext cx="2772250" cy="13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5793825" y="1270325"/>
            <a:ext cx="38112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RUN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RUN es una palabra reservada dentro del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dockerfile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que permite ejecutar comandos en nuestro contenedor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RUN nos permite ejecutar actualizaciones, descargas,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básicamente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cualquier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instrucción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en bash se puede ejecutar usando RUN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863150" y="3569575"/>
            <a:ext cx="3708900" cy="393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40"/>
          <p:cNvCxnSpPr>
            <a:stCxn id="256" idx="3"/>
            <a:endCxn id="250" idx="1"/>
          </p:cNvCxnSpPr>
          <p:nvPr/>
        </p:nvCxnSpPr>
        <p:spPr>
          <a:xfrm flipH="1" rot="10800000">
            <a:off x="4572050" y="1503175"/>
            <a:ext cx="1257300" cy="22629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DEMO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671638"/>
            <a:ext cx="3200399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¿Y  el Docker compose?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625" y="1270325"/>
            <a:ext cx="3618735" cy="35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Aquí</a:t>
            </a:r>
            <a:r>
              <a:rPr b="1" lang="es-419" sz="4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es donde docker se pone bueno</a:t>
            </a:r>
            <a:endParaRPr b="1" sz="4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Aquí es donde docker se pone bueno</a:t>
            </a:r>
            <a:endParaRPr b="1" sz="4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038" y="867750"/>
            <a:ext cx="3505925" cy="34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Docker Compose</a:t>
            </a:r>
            <a:endParaRPr b="1" sz="4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96" name="Google Shape;296;p47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Docker Compose es una herramienta para definir y ejecutar aplicaciones con múltiples contenedores. Facilita la gestión desde un archivo YAML y permite: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Iniciar, detener y reconstruir servicios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Ver el estado de los servicios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Transmitir logs de servicios en ejecución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Ejecutar comandos puntuales en cualquier entorno (desarrollo, pruebas o producción).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97" name="Google Shape;2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00" y="2248250"/>
            <a:ext cx="2223900" cy="22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299" y="2818550"/>
            <a:ext cx="2127900" cy="16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Construyamos un Docker Compose</a:t>
            </a:r>
            <a:endParaRPr b="1" sz="4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09" name="Google Shape;309;p49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49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VERSIÓN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Primero tenemos la versión de Docker-Compose, dependiendo de esta versión tendremos acceso a diferentes características que nos ofrece Compose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75" y="1573700"/>
            <a:ext cx="3258950" cy="31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00" y="1538875"/>
            <a:ext cx="1460000" cy="3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9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49"/>
          <p:cNvCxnSpPr>
            <a:stCxn id="313" idx="3"/>
            <a:endCxn id="314" idx="1"/>
          </p:cNvCxnSpPr>
          <p:nvPr/>
        </p:nvCxnSpPr>
        <p:spPr>
          <a:xfrm flipH="1" rot="10800000">
            <a:off x="1947600" y="1500987"/>
            <a:ext cx="3846300" cy="2298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6" name="Google Shape;316;p49"/>
          <p:cNvSpPr/>
          <p:nvPr/>
        </p:nvSpPr>
        <p:spPr>
          <a:xfrm>
            <a:off x="529200" y="1538938"/>
            <a:ext cx="1418400" cy="383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0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23" name="Google Shape;323;p50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50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SERVICES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 sección de “Services” es donde definiremos los agentes o entidades que harán parte de nuestro cluster, cada servicio que definamos será equivalente a un contenedor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5" name="Google Shape;3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75" y="1961225"/>
            <a:ext cx="3258950" cy="2795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50"/>
          <p:cNvCxnSpPr>
            <a:stCxn id="328" idx="3"/>
            <a:endCxn id="321" idx="1"/>
          </p:cNvCxnSpPr>
          <p:nvPr/>
        </p:nvCxnSpPr>
        <p:spPr>
          <a:xfrm flipH="1" rot="10800000">
            <a:off x="2170500" y="1500825"/>
            <a:ext cx="3623400" cy="351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75" y="1701250"/>
            <a:ext cx="1738700" cy="4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/>
          <p:nvPr/>
        </p:nvSpPr>
        <p:spPr>
          <a:xfrm>
            <a:off x="529200" y="1660575"/>
            <a:ext cx="1641300" cy="383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1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7" name="Google Shape;337;p51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PRIMER SERVICIO: DATABASE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Nuestro primer servicio en este ejemplo será la base de datos, este ejemplo es especial ya que podemos ver un servicio, SIN UN DOCKERFILE relacionado a el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75" y="2769475"/>
            <a:ext cx="3258950" cy="1987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51"/>
          <p:cNvCxnSpPr>
            <a:stCxn id="341" idx="3"/>
            <a:endCxn id="334" idx="1"/>
          </p:cNvCxnSpPr>
          <p:nvPr/>
        </p:nvCxnSpPr>
        <p:spPr>
          <a:xfrm flipH="1" rot="10800000">
            <a:off x="2677550" y="1500825"/>
            <a:ext cx="3116400" cy="8205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1" name="Google Shape;341;p51"/>
          <p:cNvSpPr/>
          <p:nvPr/>
        </p:nvSpPr>
        <p:spPr>
          <a:xfrm>
            <a:off x="538850" y="1873275"/>
            <a:ext cx="2138700" cy="896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¿Qué es Docker?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1270325"/>
            <a:ext cx="299085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2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48" name="Google Shape;348;p52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52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IMAGE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 este caso estamos usando la imagen de “postgres:16” con la cual, podemos definir nuestra base de datos relacional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Generalmente las imagenes se dividen en dos, las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imágenes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basadas en ALPINE y las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imágenes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basadas en DEBIAN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75" y="2769475"/>
            <a:ext cx="3258950" cy="1987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2"/>
          <p:cNvCxnSpPr>
            <a:stCxn id="353" idx="3"/>
            <a:endCxn id="346" idx="1"/>
          </p:cNvCxnSpPr>
          <p:nvPr/>
        </p:nvCxnSpPr>
        <p:spPr>
          <a:xfrm flipH="1" rot="10800000">
            <a:off x="2231325" y="1500875"/>
            <a:ext cx="3562500" cy="624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3" name="Google Shape;353;p52"/>
          <p:cNvSpPr/>
          <p:nvPr/>
        </p:nvSpPr>
        <p:spPr>
          <a:xfrm>
            <a:off x="650325" y="1984775"/>
            <a:ext cx="1581000" cy="280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75" y="2016425"/>
            <a:ext cx="1529201" cy="2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3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61" name="Google Shape;361;p53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53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PUERTOS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Los puertos se definen igual que en un dockerfile, en este caso, estamos indicando que vamos a exponer el puerto 5432 del contenedor, en el puerto 5432 del host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Es equivalente a hacer lo siguiente: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75" y="2769475"/>
            <a:ext cx="3258950" cy="1987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53"/>
          <p:cNvCxnSpPr>
            <a:stCxn id="366" idx="3"/>
            <a:endCxn id="359" idx="1"/>
          </p:cNvCxnSpPr>
          <p:nvPr/>
        </p:nvCxnSpPr>
        <p:spPr>
          <a:xfrm flipH="1" rot="10800000">
            <a:off x="1912125" y="1500875"/>
            <a:ext cx="3881700" cy="717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6" name="Google Shape;366;p53"/>
          <p:cNvSpPr/>
          <p:nvPr/>
        </p:nvSpPr>
        <p:spPr>
          <a:xfrm>
            <a:off x="650325" y="1984775"/>
            <a:ext cx="1261800" cy="466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50" y="2011825"/>
            <a:ext cx="1185900" cy="4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2988" y="3338650"/>
            <a:ext cx="3211775" cy="8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p54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AMBIENTE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 un archivo de docker-compose es posible definir variables de ambiente para cada contenedor o servicio, en este caso, la documentación de la imagen de docker nos indica que para inicializar una base de datos es necesario definir ciertas variables de ambiente.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7" name="Google Shape;3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75" y="2769475"/>
            <a:ext cx="3258950" cy="1987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54"/>
          <p:cNvCxnSpPr>
            <a:stCxn id="380" idx="3"/>
            <a:endCxn id="373" idx="1"/>
          </p:cNvCxnSpPr>
          <p:nvPr/>
        </p:nvCxnSpPr>
        <p:spPr>
          <a:xfrm flipH="1" rot="10800000">
            <a:off x="3212600" y="1500825"/>
            <a:ext cx="2581200" cy="1020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81" name="Google Shape;38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00" y="2180050"/>
            <a:ext cx="2637224" cy="6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4"/>
          <p:cNvSpPr/>
          <p:nvPr/>
        </p:nvSpPr>
        <p:spPr>
          <a:xfrm>
            <a:off x="575300" y="2180175"/>
            <a:ext cx="2637300" cy="681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5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55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SEGUNDO SERVICIO: SERVER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Nuestro segundo servicio en este ejemplo será el servidor, en este caso tenemos el comando  directamente como un parámetro de nuestro servicio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533750"/>
            <a:ext cx="3258950" cy="1221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55"/>
          <p:cNvCxnSpPr>
            <a:stCxn id="393" idx="3"/>
            <a:endCxn id="386" idx="1"/>
          </p:cNvCxnSpPr>
          <p:nvPr/>
        </p:nvCxnSpPr>
        <p:spPr>
          <a:xfrm flipH="1" rot="10800000">
            <a:off x="3700850" y="1501000"/>
            <a:ext cx="2093100" cy="18063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3" name="Google Shape;393;p55"/>
          <p:cNvSpPr/>
          <p:nvPr/>
        </p:nvSpPr>
        <p:spPr>
          <a:xfrm>
            <a:off x="538850" y="2755000"/>
            <a:ext cx="3162000" cy="1104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3859600"/>
            <a:ext cx="3258950" cy="9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6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01" name="Google Shape;401;p56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56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BUILD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Ya que en este caso, si estaremos usando un dockerfile propio, en lugar de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únicamente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la base de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docker hub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, definimos en el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parámetro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build, donde esta este dockerfile, en este caso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está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en la carpeta con dirección relativa ./back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3" name="Google Shape;4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533750"/>
            <a:ext cx="3258950" cy="131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56"/>
          <p:cNvCxnSpPr>
            <a:stCxn id="406" idx="3"/>
            <a:endCxn id="399" idx="1"/>
          </p:cNvCxnSpPr>
          <p:nvPr/>
        </p:nvCxnSpPr>
        <p:spPr>
          <a:xfrm flipH="1" rot="10800000">
            <a:off x="2311125" y="1500850"/>
            <a:ext cx="3482700" cy="1510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6" name="Google Shape;406;p56"/>
          <p:cNvSpPr/>
          <p:nvPr/>
        </p:nvSpPr>
        <p:spPr>
          <a:xfrm>
            <a:off x="604725" y="2852050"/>
            <a:ext cx="1706400" cy="318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3205075"/>
            <a:ext cx="3258950" cy="159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00" y="2874000"/>
            <a:ext cx="1664225" cy="2639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7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15" name="Google Shape;415;p57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57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COMANDO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El comando es equivalente a la palabra resevada CMD en un dockerfile, es la instrucción que se ejecutara cuando el contenedor termine de ser construido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Esto ocurre únicamente cuando el contenedor termina de ser creado, y es lo que se ejecuta al final del flujo de docker run y docker start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7" name="Google Shape;4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533750"/>
            <a:ext cx="3258950" cy="1856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57"/>
          <p:cNvCxnSpPr>
            <a:stCxn id="420" idx="3"/>
            <a:endCxn id="413" idx="1"/>
          </p:cNvCxnSpPr>
          <p:nvPr/>
        </p:nvCxnSpPr>
        <p:spPr>
          <a:xfrm flipH="1" rot="10800000">
            <a:off x="3700800" y="1500725"/>
            <a:ext cx="2093100" cy="20271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0" name="Google Shape;420;p57"/>
          <p:cNvSpPr/>
          <p:nvPr/>
        </p:nvSpPr>
        <p:spPr>
          <a:xfrm>
            <a:off x="607500" y="3390425"/>
            <a:ext cx="3093300" cy="27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50" y="3665225"/>
            <a:ext cx="3258950" cy="10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8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28" name="Google Shape;428;p58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9" name="Google Shape;429;p58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VOLÚMENES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800">
                <a:solidFill>
                  <a:schemeClr val="dk2"/>
                </a:solidFill>
              </a:rPr>
            </a:b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Un feature muy interesante y útil, son los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volúmenes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de docker, los 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volúmenes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conectan una ruta del contenedor con una ruta en el host, en este caso estamos diciendo que se cree algo parecido a un symbolic link entre el host y el contenedor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0" name="Google Shape;4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533750"/>
            <a:ext cx="3258950" cy="317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58"/>
          <p:cNvCxnSpPr>
            <a:stCxn id="433" idx="3"/>
            <a:endCxn id="426" idx="1"/>
          </p:cNvCxnSpPr>
          <p:nvPr/>
        </p:nvCxnSpPr>
        <p:spPr>
          <a:xfrm flipH="1" rot="10800000">
            <a:off x="2865050" y="1501000"/>
            <a:ext cx="2928900" cy="26694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3" name="Google Shape;433;p58"/>
          <p:cNvSpPr/>
          <p:nvPr/>
        </p:nvSpPr>
        <p:spPr>
          <a:xfrm>
            <a:off x="538850" y="3895450"/>
            <a:ext cx="2326200" cy="549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49" y="3895450"/>
            <a:ext cx="2299850" cy="5160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9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41" name="Google Shape;441;p59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VOLÚMENES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 la </a:t>
            </a:r>
            <a:r>
              <a:rPr lang="es-419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izquierda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tenemos la ruta del host que queremos que se “Conecte” o “Enlace” con la ruta al lado </a:t>
            </a:r>
            <a:r>
              <a:rPr lang="es-419">
                <a:solidFill>
                  <a:srgbClr val="FFAB4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derecho</a:t>
            </a: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del contenedor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43" name="Google Shape;4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533750"/>
            <a:ext cx="3258950" cy="319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59"/>
          <p:cNvCxnSpPr>
            <a:stCxn id="446" idx="3"/>
            <a:endCxn id="439" idx="1"/>
          </p:cNvCxnSpPr>
          <p:nvPr/>
        </p:nvCxnSpPr>
        <p:spPr>
          <a:xfrm flipH="1" rot="10800000">
            <a:off x="2865050" y="1501000"/>
            <a:ext cx="2928900" cy="26694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6" name="Google Shape;446;p59"/>
          <p:cNvSpPr/>
          <p:nvPr/>
        </p:nvSpPr>
        <p:spPr>
          <a:xfrm>
            <a:off x="538850" y="3895450"/>
            <a:ext cx="2326200" cy="549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49" y="3895450"/>
            <a:ext cx="2299850" cy="5160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0501" y="4170400"/>
            <a:ext cx="739850" cy="2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5175" y="4170100"/>
            <a:ext cx="863175" cy="2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0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0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56" name="Google Shape;456;p60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60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DEPENDS ON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El campo depends_on se utiliza en un archivo docker-compose para definir dependencias entre los servicios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Esto busca asegurar que ciertos servicios se inicien antes que otros, lo cual es crucial para la correcta funcionalidad de aplicaciones que dependen de varios contenedores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" y="930724"/>
            <a:ext cx="4187651" cy="4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533750"/>
            <a:ext cx="3258950" cy="26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60"/>
          <p:cNvCxnSpPr>
            <a:stCxn id="461" idx="3"/>
            <a:endCxn id="454" idx="1"/>
          </p:cNvCxnSpPr>
          <p:nvPr/>
        </p:nvCxnSpPr>
        <p:spPr>
          <a:xfrm flipH="1" rot="10800000">
            <a:off x="2156625" y="1500850"/>
            <a:ext cx="3637200" cy="2944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62" name="Google Shape;46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00" y="4170393"/>
            <a:ext cx="1491977" cy="5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/>
          <p:nvPr/>
        </p:nvSpPr>
        <p:spPr>
          <a:xfrm>
            <a:off x="526725" y="4170400"/>
            <a:ext cx="1629900" cy="549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00" y="930725"/>
            <a:ext cx="3994462" cy="425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1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1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70" name="Google Shape;470;p61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NETWORK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Docker ofrece varias opciones de redes que permiten a los contenedores comunicarse entre sí, con el host y con el mundo exterior. Las redes en Docker se pueden categorizar en varios tipos, cada una con sus características y usos específicos.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72" name="Google Shape;472;p61"/>
          <p:cNvCxnSpPr>
            <a:stCxn id="473" idx="3"/>
            <a:endCxn id="468" idx="1"/>
          </p:cNvCxnSpPr>
          <p:nvPr/>
        </p:nvCxnSpPr>
        <p:spPr>
          <a:xfrm flipH="1" rot="10800000">
            <a:off x="3577275" y="1500750"/>
            <a:ext cx="2216700" cy="25692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3" name="Google Shape;473;p61"/>
          <p:cNvSpPr/>
          <p:nvPr/>
        </p:nvSpPr>
        <p:spPr>
          <a:xfrm>
            <a:off x="536475" y="3403500"/>
            <a:ext cx="3040800" cy="1332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75" y="1629175"/>
            <a:ext cx="2850199" cy="17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Docker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00" y="2248250"/>
            <a:ext cx="2223900" cy="22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619" y="2739250"/>
            <a:ext cx="2348775" cy="18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/>
          <p:nvPr/>
        </p:nvSpPr>
        <p:spPr>
          <a:xfrm>
            <a:off x="5793825" y="1270325"/>
            <a:ext cx="1185900" cy="46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2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Construyendo un Docker Compose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5793825" y="1270325"/>
            <a:ext cx="3350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SECRETS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Permite gestionar de forma segura información sensible, como contraseñas, certificados y claves SSH, que no debería estar expuesta en el código fuente o en los contenedores de Docker de forma no segura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2" name="Google Shape;4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75" y="2301125"/>
            <a:ext cx="3199657" cy="182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62"/>
          <p:cNvCxnSpPr>
            <a:stCxn id="484" idx="3"/>
            <a:endCxn id="479" idx="1"/>
          </p:cNvCxnSpPr>
          <p:nvPr/>
        </p:nvCxnSpPr>
        <p:spPr>
          <a:xfrm flipH="1" rot="10800000">
            <a:off x="3113250" y="1500875"/>
            <a:ext cx="2680500" cy="1987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4" name="Google Shape;484;p62"/>
          <p:cNvSpPr/>
          <p:nvPr/>
        </p:nvSpPr>
        <p:spPr>
          <a:xfrm>
            <a:off x="609750" y="3217325"/>
            <a:ext cx="2503500" cy="541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DEMO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499" y="1542450"/>
            <a:ext cx="2667001" cy="205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110" y="729175"/>
            <a:ext cx="3568374" cy="356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4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Andrés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 pero todo lo hemos hecho en tu 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máquina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, la doble vara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497" name="Google Shape;49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625" y="1879925"/>
            <a:ext cx="3618735" cy="35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003" y="1831775"/>
            <a:ext cx="1093826" cy="9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type="ctrTitle"/>
          </p:nvPr>
        </p:nvSpPr>
        <p:spPr>
          <a:xfrm>
            <a:off x="311708" y="845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300">
                <a:solidFill>
                  <a:srgbClr val="FFAB40"/>
                </a:solidFill>
                <a:latin typeface="Raleway"/>
                <a:ea typeface="Raleway"/>
                <a:cs typeface="Raleway"/>
                <a:sym typeface="Raleway"/>
              </a:rPr>
              <a:t>Aprendamos a desplegar un contenedor en ECS</a:t>
            </a:r>
            <a:endParaRPr b="1" sz="4300">
              <a:solidFill>
                <a:srgbClr val="FFAB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2453575"/>
            <a:ext cx="30480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DEMO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66"/>
          <p:cNvPicPr preferRelativeResize="0"/>
          <p:nvPr/>
        </p:nvPicPr>
        <p:blipFill rotWithShape="1">
          <a:blip r:embed="rId3">
            <a:alphaModFix/>
          </a:blip>
          <a:srcRect b="0" l="0" r="0" t="2075"/>
          <a:stretch/>
        </p:blipFill>
        <p:spPr>
          <a:xfrm>
            <a:off x="3051775" y="1238875"/>
            <a:ext cx="3345250" cy="32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875" y="3418425"/>
            <a:ext cx="1050600" cy="55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Docker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Un contenedor es una herramienta que nos permite aislar aplicaciones del resto del sistema, en este caso de nuestro host, evitando problemas al momento de: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Manejar versiones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Compartir nuestro código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Preparar ambientes para el despliegue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Char char="●"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Y más…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00" y="2248250"/>
            <a:ext cx="2223900" cy="22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619" y="2739250"/>
            <a:ext cx="2348775" cy="18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¿No es lo mismo que una VM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?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625" y="1270325"/>
            <a:ext cx="3618735" cy="35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¿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Qu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é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 es una VM?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00" y="2248250"/>
            <a:ext cx="2223900" cy="22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619" y="2739250"/>
            <a:ext cx="2348775" cy="18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¿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Qu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é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 es 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una VM</a:t>
            </a:r>
            <a:r>
              <a:rPr lang="es-419" sz="3320">
                <a:latin typeface="Raleway ExtraBold"/>
                <a:ea typeface="Raleway ExtraBold"/>
                <a:cs typeface="Raleway ExtraBold"/>
                <a:sym typeface="Raleway ExtraBold"/>
              </a:rPr>
              <a:t>?</a:t>
            </a:r>
            <a:endParaRPr sz="332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1180800" y="1270325"/>
            <a:ext cx="67824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Una máquina virtual es un paquete de software con recursos de hardware, un sistema operativo y todas sus aplicaciones.</a:t>
            </a:r>
            <a:endParaRPr sz="16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00" y="2248250"/>
            <a:ext cx="2223900" cy="22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619" y="2739250"/>
            <a:ext cx="2348775" cy="18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